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Open Sans" panose="020B060603050402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hxKxt/c7mN0zlnDO6UqZfoFJpr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1866a640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31866a640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14;p8"/>
          <p:cNvSpPr txBox="1"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dt" idx="10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sldNum" idx="12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7"/>
          <p:cNvSpPr txBox="1"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dt" idx="10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ftr" idx="11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sldNum" idx="12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galvez0910" TargetMode="External"/><Relationship Id="rId13" Type="http://schemas.openxmlformats.org/officeDocument/2006/relationships/hyperlink" Target="https://github.com/alvarito304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Alba448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github.com/jaimeleon10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github.com/germangfc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wolverine307mda" TargetMode="External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venir"/>
            </a:endParaRPr>
          </a:p>
        </p:txBody>
      </p:sp>
      <p:sp>
        <p:nvSpPr>
          <p:cNvPr id="25" name="Google Shape;25;p1"/>
          <p:cNvSpPr txBox="1">
            <a:spLocks noGrp="1"/>
          </p:cNvSpPr>
          <p:nvPr>
            <p:ph type="ctrTitle"/>
          </p:nvPr>
        </p:nvSpPr>
        <p:spPr>
          <a:xfrm>
            <a:off x="484550" y="920376"/>
            <a:ext cx="491084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s-ES" sz="6600" dirty="0"/>
              <a:t>VIVES</a:t>
            </a:r>
            <a:br>
              <a:rPr lang="es-ES" sz="6600" dirty="0"/>
            </a:br>
            <a:r>
              <a:rPr lang="es-ES" sz="6600" dirty="0"/>
              <a:t>BANK</a:t>
            </a:r>
            <a:endParaRPr dirty="0"/>
          </a:p>
        </p:txBody>
      </p:sp>
      <p:sp>
        <p:nvSpPr>
          <p:cNvPr id="26" name="Google Shape;26;p1"/>
          <p:cNvSpPr txBox="1">
            <a:spLocks noGrp="1"/>
          </p:cNvSpPr>
          <p:nvPr>
            <p:ph type="subTitle" idx="1"/>
          </p:nvPr>
        </p:nvSpPr>
        <p:spPr>
          <a:xfrm>
            <a:off x="484551" y="3792070"/>
            <a:ext cx="4910841" cy="25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s-ES" sz="1800" b="0" i="0" u="none" strike="noStrike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JAIME LEÓN MULERO</a:t>
            </a:r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s-ES" sz="1800" b="0" i="0" u="none" strike="noStrike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GERMÁN FERNÁNDEZ CARRACEDO</a:t>
            </a:r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s-ES" sz="1800" b="0" i="0" u="none" strike="noStrike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ALBA GARCÍA ORDUÑA</a:t>
            </a:r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s-ES" sz="1800" b="0" i="0" u="none" strike="noStrike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NATALIA GONZÁLEZ ÁLVAREZ</a:t>
            </a:r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s-ES" sz="1800" b="0" i="0" u="none" strike="noStrike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MARIO DE DOMINGO ÁLVAREZ</a:t>
            </a:r>
            <a:endParaRPr sz="1800" b="0" i="0" u="none" strike="noStrik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s-E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ÁLVARO HERRERO TAMAYO</a:t>
            </a:r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Google Shape;27;p1" descr="Edificio con letrero en frente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4735" r="27836"/>
          <a:stretch/>
        </p:blipFill>
        <p:spPr>
          <a:xfrm>
            <a:off x="6083645" y="10"/>
            <a:ext cx="6108356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dirty="0"/>
              <a:t>ÍNDICE</a:t>
            </a:r>
            <a:endParaRPr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484551" y="3695701"/>
            <a:ext cx="8397511" cy="271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852"/>
              </a:buClr>
              <a:buSzPts val="1800"/>
              <a:buFont typeface="Arial"/>
              <a:buChar char="•"/>
            </a:pPr>
            <a:r>
              <a:rPr lang="es-ES" sz="1800" b="0" i="0" u="none" strike="noStrike" dirty="0">
                <a:solidFill>
                  <a:srgbClr val="2428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Introducción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42852"/>
              </a:buClr>
              <a:buSzPts val="1800"/>
              <a:buFont typeface="Arial"/>
              <a:buChar char="•"/>
            </a:pPr>
            <a:r>
              <a:rPr lang="es-ES" sz="1800" dirty="0">
                <a:solidFill>
                  <a:srgbClr val="2428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Requisitos funcionales</a:t>
            </a:r>
            <a:endParaRPr sz="1800" b="0" i="0" u="none" strike="noStrike" dirty="0">
              <a:solidFill>
                <a:srgbClr val="24285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42852"/>
              </a:buClr>
              <a:buSzPts val="1800"/>
              <a:buFont typeface="Arial"/>
              <a:buChar char="•"/>
            </a:pPr>
            <a:r>
              <a:rPr lang="es-ES" sz="1800" b="0" i="0" u="none" strike="noStrike" dirty="0">
                <a:solidFill>
                  <a:srgbClr val="2428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Diagrama de clases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42852"/>
              </a:buClr>
              <a:buSzPts val="1800"/>
              <a:buFont typeface="Arial"/>
              <a:buChar char="•"/>
            </a:pPr>
            <a:r>
              <a:rPr lang="es-ES" sz="1800" dirty="0">
                <a:solidFill>
                  <a:srgbClr val="2428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Estimación de costes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42852"/>
              </a:buClr>
              <a:buSzPts val="1800"/>
              <a:buFont typeface="Arial"/>
              <a:buChar char="•"/>
            </a:pPr>
            <a:r>
              <a:rPr lang="es-ES" sz="1800" b="0" i="0" u="none" strike="noStrike" dirty="0">
                <a:solidFill>
                  <a:srgbClr val="2428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Git Flow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42852"/>
              </a:buClr>
              <a:buSzPts val="1800"/>
              <a:buFont typeface="Arial"/>
              <a:buChar char="•"/>
            </a:pPr>
            <a:r>
              <a:rPr lang="es-ES" sz="1800" b="0" i="0" u="none" strike="noStrike" dirty="0">
                <a:solidFill>
                  <a:srgbClr val="2428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Explicación del código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dirty="0">
              <a:solidFill>
                <a:srgbClr val="24285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ctrTitle"/>
          </p:nvPr>
        </p:nvSpPr>
        <p:spPr>
          <a:xfrm>
            <a:off x="1748400" y="0"/>
            <a:ext cx="86952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s-ES"/>
              <a:t>REQUISITOS FUNCIONALES</a:t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-1" y="1552602"/>
            <a:ext cx="12192000" cy="32407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venir"/>
            </a:endParaRP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19699" y="1552602"/>
            <a:ext cx="3630705" cy="530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1.- Gestión de Usuarios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1.1.- Crear usuario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1.2.- Buscar usuario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1.3.- Actualizar usuario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1.4.- Borrar usuario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1.5.- Gestión de Clientes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1.5.1.- Crear cliente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1.5.2.- Buscar cliente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1.5.3.- Modificar cliente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1.5.4.- Eliminar cliente 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1.6.- Gestión de Administradores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1.6.1.- Crear administrador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1.6.2.- Buscar administrador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1.6.3.- Modificar administrador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1.6.4.- Eliminar administrador 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dirty="0">
              <a:solidFill>
                <a:srgbClr val="24285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2" name="Google Shape;40;p3">
            <a:extLst>
              <a:ext uri="{FF2B5EF4-FFF2-40B4-BE49-F238E27FC236}">
                <a16:creationId xmlns:a16="http://schemas.microsoft.com/office/drawing/2014/main" id="{A2F4E140-6507-103B-51FF-CEB60F3955A6}"/>
              </a:ext>
            </a:extLst>
          </p:cNvPr>
          <p:cNvSpPr txBox="1">
            <a:spLocks/>
          </p:cNvSpPr>
          <p:nvPr/>
        </p:nvSpPr>
        <p:spPr>
          <a:xfrm>
            <a:off x="4373133" y="1552602"/>
            <a:ext cx="3211005" cy="530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2.- Gestión de Productos </a:t>
            </a: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2.1.- Gestión de Cuentas</a:t>
            </a: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2.1.1.- Crear cuenta</a:t>
            </a: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2.1.2.- Buscar cuenta</a:t>
            </a: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2.1.3.- Mostrar cuentas</a:t>
            </a: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2.1.4.- Modificar cuenta</a:t>
            </a:r>
          </a:p>
          <a:p>
            <a:pPr marL="0" marR="0" lvl="0" indent="0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2.1.5.- Eliminar cuenta</a:t>
            </a:r>
            <a:endParaRPr lang="es-ES" sz="2300" dirty="0">
              <a:solidFill>
                <a:srgbClr val="24285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just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2.2.- Gestión de Tarjetas</a:t>
            </a:r>
          </a:p>
          <a:p>
            <a:pPr marL="0" marR="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2.2.1.- Crear tarjeta</a:t>
            </a:r>
          </a:p>
          <a:p>
            <a:pPr marL="0" marR="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2.2.2.- Buscar tarjeta</a:t>
            </a:r>
          </a:p>
          <a:p>
            <a:pPr marL="0" marR="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2.2.3.- Mostrar tarjetas</a:t>
            </a:r>
          </a:p>
          <a:p>
            <a:pPr marL="0" marR="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2.2.4.- Modificar tarjeta</a:t>
            </a:r>
          </a:p>
          <a:p>
            <a:pPr marL="0" marR="0" lvl="0" indent="0" algn="just" rtl="0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rgbClr val="242852"/>
              </a:buClr>
              <a:buSzPct val="163636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	RF 2.2.5.- Eliminar tarjeta</a:t>
            </a:r>
          </a:p>
          <a:p>
            <a:pPr marL="0" indent="0">
              <a:buSzPct val="100000"/>
            </a:pPr>
            <a:r>
              <a:rPr lang="es-E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imes New Roman"/>
              </a:rPr>
              <a:t>RF 3.- Registro de Movimientos</a:t>
            </a:r>
          </a:p>
        </p:txBody>
      </p:sp>
      <p:sp>
        <p:nvSpPr>
          <p:cNvPr id="3" name="Google Shape;40;p3">
            <a:extLst>
              <a:ext uri="{FF2B5EF4-FFF2-40B4-BE49-F238E27FC236}">
                <a16:creationId xmlns:a16="http://schemas.microsoft.com/office/drawing/2014/main" id="{FC57044B-585F-DEB9-3704-402CFE070329}"/>
              </a:ext>
            </a:extLst>
          </p:cNvPr>
          <p:cNvSpPr txBox="1">
            <a:spLocks/>
          </p:cNvSpPr>
          <p:nvPr/>
        </p:nvSpPr>
        <p:spPr>
          <a:xfrm>
            <a:off x="7906867" y="1552602"/>
            <a:ext cx="4155145" cy="530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 4.- Gestión Operaciones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 RF 4.1.- Domiciliación de recibos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 RF 4.2.- Ingresos de nóminas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 RF 4.3.- Ingresos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 RF 4.4.- Transferencias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     RF 4.4.1- Revocar transferencias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 RF 4.5.- Pagos de tarjetas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 5.- Realizar copia de seguridad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 6.- Obtener datos del cliente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 7.- Obtener movimientos del cliente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 8.- Obtener datos del cliente y sus productos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 9.- Realizar cambio de divisas</a:t>
            </a:r>
            <a:endParaRPr lang="es-ES" sz="5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rtl="0">
              <a:lnSpc>
                <a:spcPct val="126000"/>
              </a:lnSpc>
              <a:spcBef>
                <a:spcPts val="800"/>
              </a:spcBef>
            </a:pPr>
            <a:r>
              <a:rPr lang="es-ES" sz="56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 10.- Sistema de notificaciones a tiempo real</a:t>
            </a:r>
          </a:p>
          <a:p>
            <a:endParaRPr lang="es-E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1866a640a8_0_0"/>
          <p:cNvSpPr txBox="1">
            <a:spLocks noGrp="1"/>
          </p:cNvSpPr>
          <p:nvPr>
            <p:ph type="ctrTitle"/>
          </p:nvPr>
        </p:nvSpPr>
        <p:spPr>
          <a:xfrm>
            <a:off x="1897244" y="0"/>
            <a:ext cx="83976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/>
              <a:t>DIAGRAMA DE CLASES</a:t>
            </a:r>
            <a:endParaRPr/>
          </a:p>
        </p:txBody>
      </p:sp>
      <p:sp>
        <p:nvSpPr>
          <p:cNvPr id="47" name="Google Shape;47;g31866a640a8_0_0"/>
          <p:cNvSpPr/>
          <p:nvPr/>
        </p:nvSpPr>
        <p:spPr>
          <a:xfrm>
            <a:off x="-1" y="1552602"/>
            <a:ext cx="12192000" cy="32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0B17F2B-2C93-F643-6EBF-0BB6C670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353" r="52499"/>
          <a:stretch/>
        </p:blipFill>
        <p:spPr>
          <a:xfrm>
            <a:off x="787403" y="1662583"/>
            <a:ext cx="3192926" cy="4778557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B41A761-2646-BE1E-F1B9-4098A7F3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18" r="28560" b="62353"/>
          <a:stretch/>
        </p:blipFill>
        <p:spPr>
          <a:xfrm>
            <a:off x="5032072" y="1662582"/>
            <a:ext cx="1916273" cy="3642815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EDE3DFC-DC6B-FE99-F1D6-3ADF3964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260" t="30321" b="20784"/>
          <a:stretch/>
        </p:blipFill>
        <p:spPr>
          <a:xfrm>
            <a:off x="7328647" y="1781207"/>
            <a:ext cx="4075950" cy="4659933"/>
          </a:xfrm>
          <a:prstGeom prst="rect">
            <a:avLst/>
          </a:prstGeom>
        </p:spPr>
      </p:pic>
      <p:sp>
        <p:nvSpPr>
          <p:cNvPr id="8" name="Google Shape;47;g31866a640a8_0_0">
            <a:extLst>
              <a:ext uri="{FF2B5EF4-FFF2-40B4-BE49-F238E27FC236}">
                <a16:creationId xmlns:a16="http://schemas.microsoft.com/office/drawing/2014/main" id="{E30624EE-1FA9-2083-71BA-6150C1AE658C}"/>
              </a:ext>
            </a:extLst>
          </p:cNvPr>
          <p:cNvSpPr/>
          <p:nvPr/>
        </p:nvSpPr>
        <p:spPr>
          <a:xfrm>
            <a:off x="7328647" y="1705003"/>
            <a:ext cx="2057400" cy="702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0" y="188259"/>
            <a:ext cx="12192000" cy="3890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venir"/>
            </a:endParaRPr>
          </a:p>
        </p:txBody>
      </p:sp>
      <p:sp>
        <p:nvSpPr>
          <p:cNvPr id="53" name="Google Shape;53;p4"/>
          <p:cNvSpPr txBox="1">
            <a:spLocks noGrp="1"/>
          </p:cNvSpPr>
          <p:nvPr>
            <p:ph type="ctrTitle"/>
          </p:nvPr>
        </p:nvSpPr>
        <p:spPr>
          <a:xfrm>
            <a:off x="1897243" y="2943785"/>
            <a:ext cx="8397511" cy="97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959"/>
              </a:buClr>
              <a:buSzPts val="5400"/>
              <a:buFont typeface="Arial"/>
              <a:buNone/>
            </a:pPr>
            <a:r>
              <a:rPr lang="es-ES" dirty="0">
                <a:solidFill>
                  <a:srgbClr val="465959"/>
                </a:solidFill>
              </a:rPr>
              <a:t>EXPLICACIÓN DEL CÓDIGO</a:t>
            </a:r>
            <a:endParaRPr dirty="0"/>
          </a:p>
        </p:txBody>
      </p:sp>
      <p:sp>
        <p:nvSpPr>
          <p:cNvPr id="54" name="Google Shape;54;p4"/>
          <p:cNvSpPr/>
          <p:nvPr/>
        </p:nvSpPr>
        <p:spPr>
          <a:xfrm>
            <a:off x="-1" y="6669741"/>
            <a:ext cx="12192000" cy="188259"/>
          </a:xfrm>
          <a:prstGeom prst="rect">
            <a:avLst/>
          </a:prstGeom>
          <a:solidFill>
            <a:srgbClr val="46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>
            <a:spLocks noGrp="1"/>
          </p:cNvSpPr>
          <p:nvPr>
            <p:ph type="ctrTitle"/>
          </p:nvPr>
        </p:nvSpPr>
        <p:spPr>
          <a:xfrm>
            <a:off x="1897244" y="0"/>
            <a:ext cx="8397511" cy="121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/>
              <a:t>ESTIMACIÓN DE COSTES</a:t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-1" y="1552602"/>
            <a:ext cx="12192000" cy="32407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veni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B87E1B-9B2D-362A-C604-57A26655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0" y="2225461"/>
            <a:ext cx="5941998" cy="297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C04DA6-B3B2-B02E-D23C-C57A9EE5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146" y="2225461"/>
            <a:ext cx="5793724" cy="35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46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venir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venir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ctrTitle"/>
          </p:nvPr>
        </p:nvSpPr>
        <p:spPr>
          <a:xfrm>
            <a:off x="484552" y="447675"/>
            <a:ext cx="11079919" cy="271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959"/>
              </a:buClr>
              <a:buSzPts val="5400"/>
              <a:buFont typeface="Arial"/>
              <a:buNone/>
            </a:pPr>
            <a:r>
              <a:rPr lang="es-ES" dirty="0">
                <a:solidFill>
                  <a:srgbClr val="465959"/>
                </a:solidFill>
              </a:rPr>
              <a:t>INTEGRANTES DEL GRUPO</a:t>
            </a:r>
            <a:br>
              <a:rPr lang="es-ES" dirty="0">
                <a:solidFill>
                  <a:srgbClr val="465959"/>
                </a:solidFill>
              </a:rPr>
            </a:br>
            <a:endParaRPr dirty="0">
              <a:solidFill>
                <a:srgbClr val="465959"/>
              </a:solidFill>
            </a:endParaRPr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552" y="3499756"/>
            <a:ext cx="1643743" cy="164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2257" y="3429000"/>
            <a:ext cx="1643743" cy="164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 descr="Dibujo animado de un personaje animado&#10;&#10;Descripción generada automáticamente con confianza m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9855" y="3421741"/>
            <a:ext cx="1188290" cy="164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552" y="5178878"/>
            <a:ext cx="1643743" cy="164374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 txBox="1"/>
          <p:nvPr/>
        </p:nvSpPr>
        <p:spPr>
          <a:xfrm>
            <a:off x="2453855" y="4149413"/>
            <a:ext cx="10595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sng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Alba448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6555852" y="4123175"/>
            <a:ext cx="16437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sng" strike="noStrik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Ngalvez0910</a:t>
            </a:r>
            <a:endParaRPr sz="1800" b="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" name="Google Shape;74;p6"/>
          <p:cNvSpPr txBox="1"/>
          <p:nvPr/>
        </p:nvSpPr>
        <p:spPr>
          <a:xfrm>
            <a:off x="10027491" y="4123175"/>
            <a:ext cx="21045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wolverine307mda</a:t>
            </a:r>
            <a:endParaRPr sz="1800" b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" name="Google Shape;75;p6"/>
          <p:cNvSpPr txBox="1"/>
          <p:nvPr/>
        </p:nvSpPr>
        <p:spPr>
          <a:xfrm>
            <a:off x="2281497" y="5793156"/>
            <a:ext cx="140425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Germangfc</a:t>
            </a:r>
            <a:endParaRPr sz="1800" b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6"/>
          <p:cNvSpPr txBox="1"/>
          <p:nvPr/>
        </p:nvSpPr>
        <p:spPr>
          <a:xfrm>
            <a:off x="6719524" y="5774176"/>
            <a:ext cx="15341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Jaimeleon10</a:t>
            </a:r>
            <a:endParaRPr sz="1800" b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7" name="Google Shape;77;p6" descr="Una caricatura de una persona&#10;&#10;Descripción generada automáticamente con confianza media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52257" y="5214255"/>
            <a:ext cx="1643745" cy="164374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 txBox="1"/>
          <p:nvPr/>
        </p:nvSpPr>
        <p:spPr>
          <a:xfrm>
            <a:off x="10038144" y="5660854"/>
            <a:ext cx="16437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alvarito304</a:t>
            </a:r>
            <a:endParaRPr sz="1800" b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9" name="Google Shape;79;p6" descr="Dibujo animado de un personaje animado&#10;&#10;Descripción generada automáticamente con confianza media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77429" y="5269590"/>
            <a:ext cx="1533074" cy="15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rgbClr val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322</Words>
  <Application>Microsoft Office PowerPoint</Application>
  <PresentationFormat>Panorámica</PresentationFormat>
  <Paragraphs>73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Open Sans</vt:lpstr>
      <vt:lpstr>Arial</vt:lpstr>
      <vt:lpstr>Avenir</vt:lpstr>
      <vt:lpstr>MatrixVTI</vt:lpstr>
      <vt:lpstr>VIVES BANK</vt:lpstr>
      <vt:lpstr>ÍNDICE</vt:lpstr>
      <vt:lpstr>REQUISITOS FUNCIONALES</vt:lpstr>
      <vt:lpstr>DIAGRAMA DE CLASES</vt:lpstr>
      <vt:lpstr>EXPLICACIÓN DEL CÓDIGO</vt:lpstr>
      <vt:lpstr>ESTIMACIÓN DE COSTES</vt:lpstr>
      <vt:lpstr>INTEGRANTES DEL GRUPO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 G</dc:creator>
  <cp:lastModifiedBy>N G</cp:lastModifiedBy>
  <cp:revision>10</cp:revision>
  <dcterms:created xsi:type="dcterms:W3CDTF">2024-11-18T19:11:44Z</dcterms:created>
  <dcterms:modified xsi:type="dcterms:W3CDTF">2024-12-07T18:22:31Z</dcterms:modified>
</cp:coreProperties>
</file>